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9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841269841269843E-2"/>
          <c:y val="5.2757793764988008E-2"/>
          <c:w val="0.58888888888888891"/>
          <c:h val="0.733812949640287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начало проекта</c:v>
                </c:pt>
              </c:strCache>
            </c:strRef>
          </c:tx>
          <c:spPr>
            <a:solidFill>
              <a:srgbClr val="FFFF00"/>
            </a:solidFill>
            <a:ln w="7647">
              <a:solidFill>
                <a:srgbClr val="FFC000"/>
              </a:solidFill>
              <a:prstDash val="solid"/>
            </a:ln>
            <a:effectLst>
              <a:outerShdw blurRad="50800" dist="50800" dir="5400000" algn="ctr" rotWithShape="0">
                <a:srgbClr val="00B0F0"/>
              </a:outerShdw>
            </a:effectLst>
          </c:spPr>
          <c:invertIfNegative val="0"/>
          <c:cat>
            <c:strRef>
              <c:f>Sheet1!$B$1:$E$1</c:f>
              <c:strCache>
                <c:ptCount val="3"/>
                <c:pt idx="0">
                  <c:v>старшая А</c:v>
                </c:pt>
                <c:pt idx="2">
                  <c:v>старшая Б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47.9</c:v>
                </c:pt>
                <c:pt idx="2">
                  <c:v>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67979904"/>
        <c:axId val="67981696"/>
        <c:axId val="0"/>
      </c:bar3DChart>
      <c:catAx>
        <c:axId val="6797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7981696"/>
        <c:crosses val="autoZero"/>
        <c:auto val="1"/>
        <c:lblAlgn val="ctr"/>
        <c:lblOffset val="100"/>
        <c:noMultiLvlLbl val="0"/>
      </c:catAx>
      <c:valAx>
        <c:axId val="67981696"/>
        <c:scaling>
          <c:orientation val="minMax"/>
        </c:scaling>
        <c:delete val="0"/>
        <c:axPos val="l"/>
        <c:majorGridlines>
          <c:spPr>
            <a:ln w="191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7979904"/>
        <c:crosses val="autoZero"/>
        <c:crossBetween val="between"/>
      </c:valAx>
      <c:spPr>
        <a:noFill/>
        <a:ln w="15293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619047619047623"/>
          <c:y val="0.338581497134401"/>
          <c:w val="0.29081942171375452"/>
          <c:h val="0.20543617301445968"/>
        </c:manualLayout>
      </c:layout>
      <c:overlay val="0"/>
      <c:spPr>
        <a:noFill/>
        <a:ln w="1912">
          <a:solidFill>
            <a:schemeClr val="tx1"/>
          </a:solidFill>
          <a:prstDash val="solid"/>
        </a:ln>
      </c:spPr>
      <c:txPr>
        <a:bodyPr/>
        <a:lstStyle/>
        <a:p>
          <a:pPr>
            <a:defRPr sz="1008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4174878452306243E-2"/>
          <c:y val="3.6521934041058988E-2"/>
          <c:w val="0.64126984126984132"/>
          <c:h val="0.733812949640287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окончание проекта</c:v>
                </c:pt>
              </c:strCache>
            </c:strRef>
          </c:tx>
          <c:spPr>
            <a:solidFill>
              <a:srgbClr val="FFFF00"/>
            </a:solidFill>
            <a:ln w="7644">
              <a:solidFill>
                <a:srgbClr val="FFC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старшая А</c:v>
                </c:pt>
                <c:pt idx="2">
                  <c:v>старшая Б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78.599999999999994</c:v>
                </c:pt>
                <c:pt idx="2">
                  <c:v>75.3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68023040"/>
        <c:axId val="68024576"/>
        <c:axId val="0"/>
      </c:bar3DChart>
      <c:catAx>
        <c:axId val="6802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80245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68024576"/>
        <c:scaling>
          <c:orientation val="minMax"/>
        </c:scaling>
        <c:delete val="0"/>
        <c:axPos val="l"/>
        <c:majorGridlines>
          <c:spPr>
            <a:ln w="191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8023040"/>
        <c:crosses val="autoZero"/>
        <c:crossBetween val="between"/>
      </c:valAx>
      <c:spPr>
        <a:noFill/>
        <a:ln w="1528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35943571795031"/>
          <c:y val="0.27237697828336194"/>
          <c:w val="0.30199192167553596"/>
          <c:h val="0.2534176880840418"/>
        </c:manualLayout>
      </c:layout>
      <c:overlay val="0"/>
      <c:spPr>
        <a:noFill/>
        <a:ln w="1911">
          <a:solidFill>
            <a:schemeClr val="tx1"/>
          </a:solidFill>
          <a:prstDash val="solid"/>
        </a:ln>
      </c:spPr>
      <c:txPr>
        <a:bodyPr/>
        <a:lstStyle/>
        <a:p>
          <a:pPr>
            <a:defRPr sz="1008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FFD97-C985-40BB-8B19-0585647F616B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49BA-5096-4874-B9A3-6434CA4E4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5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FFD97-C985-40BB-8B19-0585647F616B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49BA-5096-4874-B9A3-6434CA4E4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5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FFD97-C985-40BB-8B19-0585647F616B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49BA-5096-4874-B9A3-6434CA4E4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5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FFD97-C985-40BB-8B19-0585647F616B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49BA-5096-4874-B9A3-6434CA4E4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31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FFD97-C985-40BB-8B19-0585647F616B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49BA-5096-4874-B9A3-6434CA4E4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0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FFD97-C985-40BB-8B19-0585647F616B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49BA-5096-4874-B9A3-6434CA4E4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FFD97-C985-40BB-8B19-0585647F616B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49BA-5096-4874-B9A3-6434CA4E4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28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FFD97-C985-40BB-8B19-0585647F616B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49BA-5096-4874-B9A3-6434CA4E4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0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FFD97-C985-40BB-8B19-0585647F616B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49BA-5096-4874-B9A3-6434CA4E4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8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FFD97-C985-40BB-8B19-0585647F616B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49BA-5096-4874-B9A3-6434CA4E4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FFD97-C985-40BB-8B19-0585647F616B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49BA-5096-4874-B9A3-6434CA4E4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8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C8FFD97-C985-40BB-8B19-0585647F616B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8249BA-5096-4874-B9A3-6434CA4E41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2770" y="764704"/>
            <a:ext cx="7272808" cy="14700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Муниципальное казенное дошкольное образовательное учреждение «Заокский детский  сад № 3 комбинированного вида»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Тульская область, Заокский район, </a:t>
            </a:r>
            <a:r>
              <a:rPr lang="ru-RU" sz="2000" b="1" dirty="0" err="1" smtClean="0">
                <a:solidFill>
                  <a:srgbClr val="7030A0"/>
                </a:solidFill>
              </a:rPr>
              <a:t>р.п</a:t>
            </a:r>
            <a:r>
              <a:rPr lang="ru-RU" sz="2000" b="1" dirty="0" smtClean="0">
                <a:solidFill>
                  <a:srgbClr val="7030A0"/>
                </a:solidFill>
              </a:rPr>
              <a:t>. Заокский, </a:t>
            </a:r>
            <a:r>
              <a:rPr lang="ru-RU" sz="2000" b="1" dirty="0" err="1" smtClean="0">
                <a:solidFill>
                  <a:srgbClr val="7030A0"/>
                </a:solidFill>
              </a:rPr>
              <a:t>пр-зд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С.Чекалина</a:t>
            </a:r>
            <a:r>
              <a:rPr lang="ru-RU" sz="2000" b="1" dirty="0" smtClean="0">
                <a:solidFill>
                  <a:srgbClr val="7030A0"/>
                </a:solidFill>
              </a:rPr>
              <a:t>, д. 29а  8(48734) 2-72-71, 2-72-69, 2-72-68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8424936" cy="345638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Проект</a:t>
            </a:r>
          </a:p>
          <a:p>
            <a:r>
              <a:rPr lang="ru-RU" sz="5400" b="1" i="1" dirty="0" smtClean="0">
                <a:solidFill>
                  <a:srgbClr val="FF0000"/>
                </a:solidFill>
              </a:rPr>
              <a:t>«Птичьи хлопоты»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l"/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Авторы: </a:t>
            </a:r>
            <a:r>
              <a:rPr lang="ru-RU" sz="2200" b="1" i="1" dirty="0" err="1" smtClean="0">
                <a:solidFill>
                  <a:schemeClr val="accent2">
                    <a:lumMod val="75000"/>
                  </a:schemeClr>
                </a:solidFill>
              </a:rPr>
              <a:t>Стракашина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Лейла Владимировна</a:t>
            </a:r>
          </a:p>
          <a:p>
            <a:pPr algn="l"/>
            <a:r>
              <a:rPr lang="ru-RU" sz="2400" b="1" i="1" dirty="0" smtClean="0">
                <a:solidFill>
                  <a:srgbClr val="FF0000"/>
                </a:solidFill>
              </a:rPr>
              <a:t>Руководитель проекта: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Стракашина</a:t>
            </a:r>
            <a:r>
              <a:rPr lang="ru-RU" sz="2400" b="1" i="1" dirty="0" smtClean="0">
                <a:solidFill>
                  <a:srgbClr val="FF0000"/>
                </a:solidFill>
              </a:rPr>
              <a:t> Лейла Владимировна-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зам.зав</a:t>
            </a:r>
            <a:r>
              <a:rPr lang="ru-RU" sz="2400" b="1" i="1" dirty="0" smtClean="0">
                <a:solidFill>
                  <a:srgbClr val="FF0000"/>
                </a:solidFill>
              </a:rPr>
              <a:t>. </a:t>
            </a:r>
            <a:r>
              <a:rPr lang="ru-RU" sz="2400" b="1" i="1" dirty="0">
                <a:solidFill>
                  <a:srgbClr val="FF0000"/>
                </a:solidFill>
              </a:rPr>
              <a:t>п</a:t>
            </a:r>
            <a:r>
              <a:rPr lang="ru-RU" sz="2400" b="1" i="1" dirty="0" smtClean="0">
                <a:solidFill>
                  <a:srgbClr val="FF0000"/>
                </a:solidFill>
              </a:rPr>
              <a:t>о УВР</a:t>
            </a:r>
          </a:p>
          <a:p>
            <a:pPr algn="l"/>
            <a:r>
              <a:rPr lang="ru-RU" sz="2400" b="1" i="1" dirty="0"/>
              <a:t> </a:t>
            </a:r>
            <a:r>
              <a:rPr lang="ru-RU" sz="2400" b="1" i="1" dirty="0" smtClean="0"/>
              <a:t>                                                 2016г</a:t>
            </a:r>
          </a:p>
          <a:p>
            <a:pPr algn="l"/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Размещение скворечника на территории ДОУ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4824536" cy="33889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0768"/>
            <a:ext cx="5118720" cy="3816424"/>
          </a:xfrm>
        </p:spPr>
      </p:pic>
    </p:spTree>
    <p:extLst>
      <p:ext uri="{BB962C8B-B14F-4D97-AF65-F5344CB8AC3E}">
        <p14:creationId xmlns:p14="http://schemas.microsoft.com/office/powerpoint/2010/main" val="2307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Размещение птичьих гнезд на территории Комсомольского парка в п. Заокский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3034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536504" cy="367702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548680"/>
            <a:ext cx="3778200" cy="5577483"/>
          </a:xfrm>
        </p:spPr>
      </p:pic>
    </p:spTree>
    <p:extLst>
      <p:ext uri="{BB962C8B-B14F-4D97-AF65-F5344CB8AC3E}">
        <p14:creationId xmlns:p14="http://schemas.microsoft.com/office/powerpoint/2010/main" val="25010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Результативность проекта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539341"/>
              </p:ext>
            </p:extLst>
          </p:nvPr>
        </p:nvGraphicFramePr>
        <p:xfrm>
          <a:off x="323528" y="1124744"/>
          <a:ext cx="6097361" cy="318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887465"/>
              </p:ext>
            </p:extLst>
          </p:nvPr>
        </p:nvGraphicFramePr>
        <p:xfrm>
          <a:off x="3491880" y="3645024"/>
          <a:ext cx="5430334" cy="292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25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>В данной презентации используются лишь фрагменты Проекта «Птичьи хлопоты»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149080"/>
            <a:ext cx="6882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0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35696" y="1124744"/>
            <a:ext cx="6984776" cy="1470025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В рамках областной экологической акции «Весенний переполох» педагоги старших групп «А» и «Б» (коррекционная) разработали и реализовали проект «Птичьи хлопоты»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352928" cy="324036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Вид проекта</a:t>
            </a:r>
            <a:r>
              <a:rPr lang="ru-RU" sz="2000" dirty="0">
                <a:solidFill>
                  <a:schemeClr val="tx1"/>
                </a:solidFill>
              </a:rPr>
              <a:t>:</a:t>
            </a:r>
            <a:r>
              <a:rPr lang="ru-RU" sz="2000" b="1" dirty="0">
                <a:solidFill>
                  <a:schemeClr val="tx1"/>
                </a:solidFill>
              </a:rPr>
              <a:t> </a:t>
            </a:r>
            <a:r>
              <a:rPr lang="ru-RU" sz="2000" dirty="0">
                <a:solidFill>
                  <a:schemeClr val="tx1"/>
                </a:solidFill>
              </a:rPr>
              <a:t>1 – 2 недели.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Участники проекта</a:t>
            </a:r>
            <a:r>
              <a:rPr lang="ru-RU" sz="2000" dirty="0">
                <a:solidFill>
                  <a:schemeClr val="tx1"/>
                </a:solidFill>
              </a:rPr>
              <a:t>: дети старшего возраста, педагоги МКДОУ «Заокский д/с №3 </a:t>
            </a:r>
            <a:r>
              <a:rPr lang="ru-RU" sz="2000" dirty="0" smtClean="0">
                <a:solidFill>
                  <a:schemeClr val="tx1"/>
                </a:solidFill>
              </a:rPr>
              <a:t>комбинированного вида» </a:t>
            </a:r>
            <a:r>
              <a:rPr lang="ru-RU" sz="2000" dirty="0">
                <a:solidFill>
                  <a:schemeClr val="tx1"/>
                </a:solidFill>
              </a:rPr>
              <a:t>и родители.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Актуальность темы</a:t>
            </a:r>
            <a:r>
              <a:rPr lang="ru-RU" sz="2000" dirty="0">
                <a:solidFill>
                  <a:schemeClr val="tx1"/>
                </a:solidFill>
              </a:rPr>
              <a:t>: по плану лексических тем в старшей группе - тематическая неделя по теме «Перелётные птицы».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Проблема:</a:t>
            </a:r>
            <a:r>
              <a:rPr lang="ru-RU" sz="2000" dirty="0">
                <a:solidFill>
                  <a:schemeClr val="tx1"/>
                </a:solidFill>
              </a:rPr>
              <a:t> недостаточно сформировано понятие о перелетных птицах. Некомпетентные знания родителей по вопросу формирования у детей экологически-целостной личности, т. е. личности сопряженной с окружающим миром живой природы.</a:t>
            </a:r>
          </a:p>
          <a:p>
            <a:pPr algn="l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277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96752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 проекта</a:t>
            </a:r>
            <a:r>
              <a:rPr lang="ru-RU" dirty="0"/>
              <a:t>: создать условия для развития познавательных действий, в которых воспитанники смогут реализовать задачи.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1.</a:t>
            </a:r>
            <a:r>
              <a:rPr lang="ru-RU" u="sng" dirty="0"/>
              <a:t>Обучающая задача:</a:t>
            </a:r>
            <a:endParaRPr lang="ru-RU" dirty="0"/>
          </a:p>
          <a:p>
            <a:r>
              <a:rPr lang="ru-RU" dirty="0"/>
              <a:t>• назвать перелётных птиц: название, части тела, питание; </a:t>
            </a:r>
          </a:p>
          <a:p>
            <a:r>
              <a:rPr lang="ru-RU" dirty="0"/>
              <a:t>• описать особенности внешнего вида и поведения птиц;</a:t>
            </a:r>
          </a:p>
          <a:p>
            <a:r>
              <a:rPr lang="ru-RU" dirty="0"/>
              <a:t> • сформулировать предложение, используя предметный, глагольный, словарь признаков по лексической теме.</a:t>
            </a:r>
          </a:p>
          <a:p>
            <a:r>
              <a:rPr lang="ru-RU" dirty="0"/>
              <a:t>2.</a:t>
            </a:r>
            <a:r>
              <a:rPr lang="ru-RU" u="sng" dirty="0"/>
              <a:t>Развивающая задача:</a:t>
            </a:r>
            <a:endParaRPr lang="ru-RU" dirty="0"/>
          </a:p>
          <a:p>
            <a:r>
              <a:rPr lang="ru-RU" dirty="0"/>
              <a:t>• сравнивать и обобщать, устанавливать простейшие причинно-следственные связи; </a:t>
            </a:r>
          </a:p>
          <a:p>
            <a:r>
              <a:rPr lang="ru-RU" dirty="0"/>
              <a:t>• классифицировать птиц на зимующих и перелётных ( на основе установления связи между характером корма и возможностью);</a:t>
            </a:r>
          </a:p>
          <a:p>
            <a:r>
              <a:rPr lang="ru-RU" dirty="0"/>
              <a:t> • анализировать влияние смены времен года на жизнь птиц.</a:t>
            </a:r>
          </a:p>
          <a:p>
            <a:r>
              <a:rPr lang="ru-RU" dirty="0"/>
              <a:t>3. </a:t>
            </a:r>
            <a:r>
              <a:rPr lang="ru-RU" u="sng" dirty="0"/>
              <a:t>Воспитательная задача:</a:t>
            </a:r>
            <a:r>
              <a:rPr lang="ru-RU" dirty="0"/>
              <a:t> </a:t>
            </a:r>
          </a:p>
          <a:p>
            <a:r>
              <a:rPr lang="ru-RU" dirty="0"/>
              <a:t>• задуматься о бережном отношении к природе, о необходимости правильного поведения по отношению к птицам, о желании помогать </a:t>
            </a:r>
            <a:r>
              <a:rPr lang="ru-RU" dirty="0" smtClean="0"/>
              <a:t>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8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Реализация проекта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i="1" dirty="0" smtClean="0">
                <a:solidFill>
                  <a:srgbClr val="FF3300"/>
                </a:solidFill>
              </a:rPr>
              <a:t>Беседа с использованием ИКТ «Кто, как и где строит гнезда»</a:t>
            </a:r>
            <a:endParaRPr lang="ru-RU" sz="2000" i="1" dirty="0">
              <a:solidFill>
                <a:srgbClr val="FF33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4173860" cy="3316709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i="1" dirty="0" smtClean="0">
                <a:solidFill>
                  <a:srgbClr val="FF3300"/>
                </a:solidFill>
              </a:rPr>
              <a:t>Учитель-логопед. Лексическая тема: «Перелетные птицы»</a:t>
            </a:r>
            <a:endParaRPr lang="ru-RU" sz="2000" i="1" dirty="0">
              <a:solidFill>
                <a:srgbClr val="FF33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8881"/>
            <a:ext cx="4247455" cy="3317304"/>
          </a:xfrm>
        </p:spPr>
      </p:pic>
    </p:spTree>
    <p:extLst>
      <p:ext uri="{BB962C8B-B14F-4D97-AF65-F5344CB8AC3E}">
        <p14:creationId xmlns:p14="http://schemas.microsoft.com/office/powerpoint/2010/main" val="41190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rgbClr val="FF3300"/>
                </a:solidFill>
              </a:rPr>
              <a:t>Подвижные игры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3300"/>
                </a:solidFill>
              </a:rPr>
              <a:t>   Птицы и птенчики</a:t>
            </a:r>
            <a:endParaRPr lang="ru-RU" i="1" dirty="0">
              <a:solidFill>
                <a:srgbClr val="FF33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752528" cy="34607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3300"/>
                </a:solidFill>
              </a:rPr>
              <a:t>«Цапля и лягушки»</a:t>
            </a:r>
            <a:endParaRPr lang="ru-RU" i="1" dirty="0">
              <a:solidFill>
                <a:srgbClr val="FF33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320480" cy="3528392"/>
          </a:xfrm>
        </p:spPr>
      </p:pic>
    </p:spTree>
    <p:extLst>
      <p:ext uri="{BB962C8B-B14F-4D97-AF65-F5344CB8AC3E}">
        <p14:creationId xmlns:p14="http://schemas.microsoft.com/office/powerpoint/2010/main" val="3622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3300"/>
                </a:solidFill>
              </a:rPr>
              <a:t>Продуктивная деятельность детей</a:t>
            </a:r>
            <a:endParaRPr lang="ru-RU" sz="2800" b="1" dirty="0">
              <a:solidFill>
                <a:srgbClr val="FF33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744416" cy="468052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4464495" cy="4752527"/>
          </a:xfrm>
        </p:spPr>
      </p:pic>
    </p:spTree>
    <p:extLst>
      <p:ext uri="{BB962C8B-B14F-4D97-AF65-F5344CB8AC3E}">
        <p14:creationId xmlns:p14="http://schemas.microsoft.com/office/powerpoint/2010/main" val="24863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6120680" cy="1426170"/>
          </a:xfrm>
        </p:spPr>
        <p:txBody>
          <a:bodyPr/>
          <a:lstStyle/>
          <a:p>
            <a:r>
              <a:rPr lang="ru-RU" sz="2000" dirty="0" smtClean="0"/>
              <a:t>Привлечение родителей к реализации проекта:</a:t>
            </a:r>
            <a:br>
              <a:rPr lang="ru-RU" sz="2000" dirty="0" smtClean="0"/>
            </a:br>
            <a:r>
              <a:rPr lang="ru-RU" sz="2400" b="1" i="1" dirty="0" smtClean="0">
                <a:solidFill>
                  <a:srgbClr val="FF3300"/>
                </a:solidFill>
              </a:rPr>
              <a:t>«Совместное изготовление птичьих гнезд» (дети и родители)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659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468" y="1919908"/>
            <a:ext cx="5046712" cy="40324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4307" y="1050429"/>
            <a:ext cx="4968552" cy="3821038"/>
          </a:xfrm>
        </p:spPr>
      </p:pic>
    </p:spTree>
    <p:extLst>
      <p:ext uri="{BB962C8B-B14F-4D97-AF65-F5344CB8AC3E}">
        <p14:creationId xmlns:p14="http://schemas.microsoft.com/office/powerpoint/2010/main" val="4877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Выбор места для размещения птичьих гнезд. Повторение с детьми условий проживания разных птиц.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5693"/>
            <a:ext cx="4038600" cy="273497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73565"/>
            <a:ext cx="4038600" cy="2979232"/>
          </a:xfrm>
        </p:spPr>
      </p:pic>
    </p:spTree>
    <p:extLst>
      <p:ext uri="{BB962C8B-B14F-4D97-AF65-F5344CB8AC3E}">
        <p14:creationId xmlns:p14="http://schemas.microsoft.com/office/powerpoint/2010/main" val="38420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 мире птиц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 мире птиц</Template>
  <TotalTime>369</TotalTime>
  <Words>164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 мире птиц</vt:lpstr>
      <vt:lpstr>Муниципальное казенное дошкольное образовательное учреждение «Заокский детский  сад № 3 комбинированного вида» Тульская область, Заокский район, р.п. Заокский, пр-зд С.Чекалина, д. 29а  8(48734) 2-72-71, 2-72-69, 2-72-68</vt:lpstr>
      <vt:lpstr>В рамках областной экологической акции «Весенний переполох» педагоги старших групп «А» и «Б» (коррекционная) разработали и реализовали проект «Птичьи хлопоты»</vt:lpstr>
      <vt:lpstr>Презентация PowerPoint</vt:lpstr>
      <vt:lpstr>Реализация проекта</vt:lpstr>
      <vt:lpstr>      Подвижные игры</vt:lpstr>
      <vt:lpstr>Продуктивная деятельность детей</vt:lpstr>
      <vt:lpstr>Привлечение родителей к реализации проекта: «Совместное изготовление птичьих гнезд» (дети и родители)</vt:lpstr>
      <vt:lpstr>Презентация PowerPoint</vt:lpstr>
      <vt:lpstr>Выбор места для размещения птичьих гнезд. Повторение с детьми условий проживания разных птиц.</vt:lpstr>
      <vt:lpstr>Размещение скворечника на территории ДОУ</vt:lpstr>
      <vt:lpstr>Размещение птичьих гнезд на территории Комсомольского парка в п. Заокский</vt:lpstr>
      <vt:lpstr>Презентация PowerPoint</vt:lpstr>
      <vt:lpstr>Результативность проекта</vt:lpstr>
      <vt:lpstr>В данной презентации используются лишь фрагменты Проекта «Птичьи хлопоты»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rost</dc:creator>
  <cp:lastModifiedBy>rost</cp:lastModifiedBy>
  <cp:revision>30</cp:revision>
  <dcterms:created xsi:type="dcterms:W3CDTF">2016-04-15T06:30:02Z</dcterms:created>
  <dcterms:modified xsi:type="dcterms:W3CDTF">2021-04-29T08:00:42Z</dcterms:modified>
</cp:coreProperties>
</file>